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Caveat"/>
      <p:regular r:id="rId15"/>
      <p:bold r:id="rId16"/>
    </p:embeddedFon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ave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font" Target="fonts/Cave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4c616f696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4c616f696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4c616f69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4c616f69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4c616f69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4c616f69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4c616f69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4c616f69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4c616f696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4c616f696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4c616f69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4c616f69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4c616f69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4c616f69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4c616f696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4c616f696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 up with 3 &amp; 4, like rly?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919150" y="3157300"/>
            <a:ext cx="26355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Benjamin Mitchell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 </a:t>
            </a:r>
            <a:r>
              <a:rPr lang="en" sz="2000"/>
              <a:t>Danielle </a:t>
            </a:r>
            <a:r>
              <a:rPr lang="en" sz="2000"/>
              <a:t>Tadych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Jacob Ridlinghafer</a:t>
            </a:r>
            <a:endParaRPr sz="2000"/>
          </a:p>
        </p:txBody>
      </p:sp>
      <p:sp>
        <p:nvSpPr>
          <p:cNvPr id="136" name="Google Shape;136;p13"/>
          <p:cNvSpPr txBox="1"/>
          <p:nvPr/>
        </p:nvSpPr>
        <p:spPr>
          <a:xfrm>
            <a:off x="0" y="4203975"/>
            <a:ext cx="28743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IDK Man!!!</a:t>
            </a:r>
            <a:endParaRPr b="1" sz="48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ctrTitle"/>
          </p:nvPr>
        </p:nvSpPr>
        <p:spPr>
          <a:xfrm>
            <a:off x="547450" y="17540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Boundary</a:t>
            </a:r>
            <a:r>
              <a:rPr lang="en"/>
              <a:t> conditions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3300" y="876450"/>
            <a:ext cx="4159125" cy="399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 rotWithShape="1">
          <a:blip r:embed="rId3">
            <a:alphaModFix/>
          </a:blip>
          <a:srcRect b="50068" l="52337" r="46143" t="48311"/>
          <a:stretch/>
        </p:blipFill>
        <p:spPr>
          <a:xfrm>
            <a:off x="6587325" y="3080675"/>
            <a:ext cx="63150" cy="6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4"/>
          <p:cNvSpPr txBox="1"/>
          <p:nvPr/>
        </p:nvSpPr>
        <p:spPr>
          <a:xfrm>
            <a:off x="6176550" y="3042575"/>
            <a:ext cx="1013700" cy="1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Town Well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14"/>
          <p:cNvSpPr txBox="1"/>
          <p:nvPr/>
        </p:nvSpPr>
        <p:spPr>
          <a:xfrm>
            <a:off x="5162838" y="2430750"/>
            <a:ext cx="1013700" cy="1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Monitoring Well 1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14"/>
          <p:cNvSpPr txBox="1"/>
          <p:nvPr/>
        </p:nvSpPr>
        <p:spPr>
          <a:xfrm>
            <a:off x="4375325" y="3145475"/>
            <a:ext cx="10137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Monitoring Well 2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14"/>
          <p:cNvSpPr txBox="1"/>
          <p:nvPr/>
        </p:nvSpPr>
        <p:spPr>
          <a:xfrm>
            <a:off x="4572000" y="3694000"/>
            <a:ext cx="10137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Future Ag Well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</a:t>
            </a:r>
            <a:endParaRPr/>
          </a:p>
        </p:txBody>
      </p:sp>
      <p:sp>
        <p:nvSpPr>
          <p:cNvPr id="153" name="Google Shape;153;p15"/>
          <p:cNvSpPr txBox="1"/>
          <p:nvPr>
            <p:ph idx="1" type="body"/>
          </p:nvPr>
        </p:nvSpPr>
        <p:spPr>
          <a:xfrm>
            <a:off x="1297500" y="946500"/>
            <a:ext cx="3394500" cy="20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Scenarios 1 &amp; 2: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Pre-development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 town water demand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Run the model for 25 years with varying 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Determine how long it takes to reach steady state</a:t>
            </a:r>
            <a:endParaRPr/>
          </a:p>
        </p:txBody>
      </p:sp>
      <p:sp>
        <p:nvSpPr>
          <p:cNvPr id="154" name="Google Shape;154;p15"/>
          <p:cNvSpPr txBox="1"/>
          <p:nvPr>
            <p:ph idx="2" type="body"/>
          </p:nvPr>
        </p:nvSpPr>
        <p:spPr>
          <a:xfrm>
            <a:off x="4933200" y="583100"/>
            <a:ext cx="3642600" cy="24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Scenarios 3 and 4: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Post-Development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Steadily increasing water demand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Project for </a:t>
            </a:r>
            <a:r>
              <a:rPr b="1" lang="en"/>
              <a:t>125</a:t>
            </a:r>
            <a:r>
              <a:rPr lang="en"/>
              <a:t> years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25 years for burn in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Exponentially increasing Q</a:t>
            </a:r>
            <a:br>
              <a:rPr lang="en"/>
            </a:br>
            <a:r>
              <a:rPr lang="en"/>
              <a:t>	</a:t>
            </a:r>
            <a:r>
              <a:rPr b="1" i="1" lang="en" sz="1200">
                <a:solidFill>
                  <a:srgbClr val="B6D7A8"/>
                </a:solidFill>
                <a:latin typeface="Calibri"/>
                <a:ea typeface="Calibri"/>
                <a:cs typeface="Calibri"/>
                <a:sym typeface="Calibri"/>
              </a:rPr>
              <a:t>Q = 1.5*t</a:t>
            </a:r>
            <a:r>
              <a:rPr b="1" baseline="30000" i="1" lang="en" sz="1200">
                <a:solidFill>
                  <a:srgbClr val="B6D7A8"/>
                </a:solidFill>
                <a:latin typeface="Calibri"/>
                <a:ea typeface="Calibri"/>
                <a:cs typeface="Calibri"/>
                <a:sym typeface="Calibri"/>
              </a:rPr>
              <a:t>1.5</a:t>
            </a:r>
            <a:endParaRPr b="1" baseline="30000" i="1" sz="1200">
              <a:solidFill>
                <a:srgbClr val="B6D7A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On year 26 pumping starts at 47 m3/day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Project for </a:t>
            </a:r>
            <a:r>
              <a:rPr b="1" lang="en"/>
              <a:t>225</a:t>
            </a:r>
            <a:r>
              <a:rPr lang="en"/>
              <a:t> years</a:t>
            </a:r>
            <a:endParaRPr/>
          </a:p>
        </p:txBody>
      </p:sp>
      <p:pic>
        <p:nvPicPr>
          <p:cNvPr id="155" name="Google Shape;15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7475" y="3024525"/>
            <a:ext cx="2814550" cy="187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5"/>
          <p:cNvPicPr preferRelativeResize="0"/>
          <p:nvPr/>
        </p:nvPicPr>
        <p:blipFill rotWithShape="1">
          <a:blip r:embed="rId4">
            <a:alphaModFix/>
          </a:blip>
          <a:srcRect b="0" l="32587" r="0" t="0"/>
          <a:stretch/>
        </p:blipFill>
        <p:spPr>
          <a:xfrm>
            <a:off x="4732675" y="3024525"/>
            <a:ext cx="4043649" cy="187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3</a:t>
            </a:r>
            <a:endParaRPr/>
          </a:p>
        </p:txBody>
      </p:sp>
      <p:sp>
        <p:nvSpPr>
          <p:cNvPr id="162" name="Google Shape;162;p1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6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/>
          <p:nvPr>
            <p:ph type="title"/>
          </p:nvPr>
        </p:nvSpPr>
        <p:spPr>
          <a:xfrm>
            <a:off x="1039425" y="458075"/>
            <a:ext cx="77928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Scene 3</a:t>
            </a:r>
            <a:endParaRPr/>
          </a:p>
        </p:txBody>
      </p: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375" y="2"/>
            <a:ext cx="3000375" cy="2610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601221"/>
            <a:ext cx="3000375" cy="2630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2900" y="2610875"/>
            <a:ext cx="3000375" cy="261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Scene 4</a:t>
            </a:r>
            <a:endParaRPr/>
          </a:p>
        </p:txBody>
      </p:sp>
      <p:sp>
        <p:nvSpPr>
          <p:cNvPr id="178" name="Google Shape;178;p1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#Head for MW1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Scene 4- With Pumping</a:t>
            </a:r>
            <a:endParaRPr/>
          </a:p>
        </p:txBody>
      </p:sp>
      <p:pic>
        <p:nvPicPr>
          <p:cNvPr id="186" name="Google Shape;186;p19"/>
          <p:cNvPicPr preferRelativeResize="0"/>
          <p:nvPr/>
        </p:nvPicPr>
        <p:blipFill rotWithShape="1">
          <a:blip r:embed="rId3">
            <a:alphaModFix/>
          </a:blip>
          <a:srcRect b="13013" l="0" r="0" t="12152"/>
          <a:stretch/>
        </p:blipFill>
        <p:spPr>
          <a:xfrm>
            <a:off x="6000750" y="104425"/>
            <a:ext cx="2978150" cy="16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5" y="1541950"/>
            <a:ext cx="2840025" cy="248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26488" y="2313537"/>
            <a:ext cx="3157900" cy="274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17300" y="1851000"/>
            <a:ext cx="2945250" cy="2562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7325" y="0"/>
            <a:ext cx="2269099" cy="174274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/>
          <p:cNvSpPr txBox="1"/>
          <p:nvPr>
            <p:ph type="title"/>
          </p:nvPr>
        </p:nvSpPr>
        <p:spPr>
          <a:xfrm>
            <a:off x="1297500" y="393750"/>
            <a:ext cx="7038900" cy="5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Scene 4- Without Pumping</a:t>
            </a:r>
            <a:endParaRPr/>
          </a:p>
        </p:txBody>
      </p:sp>
      <p:sp>
        <p:nvSpPr>
          <p:cNvPr id="196" name="Google Shape;196;p20"/>
          <p:cNvSpPr txBox="1"/>
          <p:nvPr>
            <p:ph idx="1" type="body"/>
          </p:nvPr>
        </p:nvSpPr>
        <p:spPr>
          <a:xfrm>
            <a:off x="1828975" y="1360125"/>
            <a:ext cx="1531500" cy="3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#Head for MW1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300" y="1755300"/>
            <a:ext cx="3740841" cy="327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6527" y="1742750"/>
            <a:ext cx="3768398" cy="3279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 txBox="1"/>
          <p:nvPr>
            <p:ph idx="1" type="body"/>
          </p:nvPr>
        </p:nvSpPr>
        <p:spPr>
          <a:xfrm>
            <a:off x="5397600" y="1921175"/>
            <a:ext cx="1531500" cy="3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#Head for MW2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1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2971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